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2"/>
  </p:notesMasterIdLst>
  <p:handoutMasterIdLst>
    <p:handoutMasterId r:id="rId13"/>
  </p:handoutMasterIdLst>
  <p:sldIdLst>
    <p:sldId id="563" r:id="rId5"/>
    <p:sldId id="549" r:id="rId6"/>
    <p:sldId id="558" r:id="rId7"/>
    <p:sldId id="559" r:id="rId8"/>
    <p:sldId id="560" r:id="rId9"/>
    <p:sldId id="561" r:id="rId10"/>
    <p:sldId id="562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563"/>
            <p14:sldId id="549"/>
            <p14:sldId id="558"/>
            <p14:sldId id="559"/>
            <p14:sldId id="560"/>
            <p14:sldId id="561"/>
            <p14:sldId id="5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FF17"/>
    <a:srgbClr val="2B0A3D"/>
    <a:srgbClr val="0070AD"/>
    <a:srgbClr val="E6E7E7"/>
    <a:srgbClr val="12ABDB"/>
    <a:srgbClr val="300B48"/>
    <a:srgbClr val="D9D9D9"/>
    <a:srgbClr val="95E616"/>
    <a:srgbClr val="FF30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7" autoAdjust="0"/>
    <p:restoredTop sz="96215" autoAdjust="0"/>
  </p:normalViewPr>
  <p:slideViewPr>
    <p:cSldViewPr>
      <p:cViewPr>
        <p:scale>
          <a:sx n="66" d="100"/>
          <a:sy n="66" d="100"/>
        </p:scale>
        <p:origin x="738" y="252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2"/>
        <a:sy n="1" d="2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23-05-2018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23/05/2018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94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.svg"/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Relationship Id="rId27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23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pgemini.com/optimize-your-business-and-it-operations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9.svg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2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</a:t>
            </a:r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</a:t>
            </a:r>
            <a:r>
              <a:rPr lang="en-US" dirty="0" smtClean="0"/>
              <a:t>styles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8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 smtClean="0"/>
              <a:t>Click to </a:t>
            </a:r>
            <a:r>
              <a:rPr lang="en-US" dirty="0"/>
              <a:t>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Capgemini Blue</a:t>
            </a:r>
          </a:p>
          <a:p>
            <a:pPr marL="171450"/>
            <a:r>
              <a:rPr lang="en-US" sz="600" dirty="0" smtClean="0"/>
              <a:t>R 0</a:t>
            </a:r>
          </a:p>
          <a:p>
            <a:pPr marL="171450"/>
            <a:r>
              <a:rPr lang="en-US" sz="600" dirty="0" smtClean="0"/>
              <a:t>G 112</a:t>
            </a:r>
          </a:p>
          <a:p>
            <a:pPr marL="171450"/>
            <a:r>
              <a:rPr lang="en-US" sz="600" dirty="0" smtClean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</a:p>
          <a:p>
            <a:pPr marL="171450"/>
            <a:r>
              <a:rPr lang="en-US" sz="600" dirty="0" smtClean="0"/>
              <a:t>R 18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171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219</a:t>
            </a:r>
            <a:endParaRPr lang="en-US" sz="6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Deep</a:t>
            </a:r>
            <a:br>
              <a:rPr lang="en-US" sz="600" b="1" dirty="0" smtClean="0"/>
            </a:br>
            <a:r>
              <a:rPr lang="en-US" sz="600" b="1" dirty="0" smtClean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43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61</a:t>
            </a:r>
            <a:endParaRPr lang="en-US" sz="6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Tech</a:t>
            </a:r>
            <a:br>
              <a:rPr lang="en-US" sz="600" b="1" dirty="0" smtClean="0"/>
            </a:br>
            <a:r>
              <a:rPr lang="en-US" sz="600" b="1" dirty="0" smtClean="0"/>
              <a:t>Red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76</a:t>
            </a:r>
            <a:endParaRPr lang="en-US" sz="6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Zest</a:t>
            </a:r>
            <a:br>
              <a:rPr lang="en-US" sz="600" b="1" dirty="0" smtClean="0"/>
            </a:br>
            <a:r>
              <a:rPr lang="en-US" sz="600" b="1" dirty="0" smtClean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149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230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</a:t>
            </a:r>
            <a:r>
              <a:rPr lang="en-US" sz="600" b="1" dirty="0" smtClean="0"/>
              <a:t>Blue</a:t>
            </a:r>
            <a:r>
              <a:rPr lang="en-US" sz="600" dirty="0" smtClean="0"/>
              <a:t> (-50%)</a:t>
            </a:r>
            <a:endParaRPr lang="en-US" sz="600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184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214</a:t>
            </a:r>
            <a:endParaRPr lang="en-US" sz="6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  <a:r>
              <a:rPr lang="en-US" sz="600" dirty="0" smtClean="0"/>
              <a:t> </a:t>
            </a:r>
            <a:r>
              <a:rPr lang="en-US" sz="600" dirty="0"/>
              <a:t>(-50%)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213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237</a:t>
            </a:r>
            <a:endParaRPr lang="en-US" sz="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109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204</a:t>
            </a:r>
            <a:endParaRPr lang="en-US" sz="6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Orange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39</a:t>
            </a:r>
            <a:endParaRPr lang="en-US" sz="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Purple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57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186</a:t>
            </a:r>
            <a:endParaRPr lang="en-US" sz="6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Green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195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123</a:t>
            </a:r>
            <a:endParaRPr lang="en-US" sz="6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107</a:t>
            </a:r>
            <a:endParaRPr lang="en-US" sz="6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153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156</a:t>
            </a:r>
            <a:endParaRPr lang="en-US" sz="6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209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208</a:t>
            </a:r>
            <a:endParaRPr lang="en-US" sz="6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Light</a:t>
            </a:r>
            <a:br>
              <a:rPr lang="en-US" sz="600" b="1" dirty="0" smtClean="0"/>
            </a:b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128</a:t>
            </a:r>
            <a:endParaRPr lang="en-US" sz="60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134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100</a:t>
            </a:r>
            <a:endParaRPr lang="en-US" sz="6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Primary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Infographic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Secondary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71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167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 smtClean="0"/>
              <a:t>Click to </a:t>
            </a:r>
            <a:r>
              <a:rPr lang="en-US" dirty="0"/>
              <a:t>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Capgemini Blue</a:t>
            </a:r>
          </a:p>
          <a:p>
            <a:pPr marL="171450"/>
            <a:r>
              <a:rPr lang="en-US" sz="600" dirty="0" smtClean="0"/>
              <a:t>R 0</a:t>
            </a:r>
          </a:p>
          <a:p>
            <a:pPr marL="171450"/>
            <a:r>
              <a:rPr lang="en-US" sz="600" dirty="0" smtClean="0"/>
              <a:t>G 112</a:t>
            </a:r>
          </a:p>
          <a:p>
            <a:pPr marL="171450"/>
            <a:r>
              <a:rPr lang="en-US" sz="600" dirty="0" smtClean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</a:p>
          <a:p>
            <a:pPr marL="171450"/>
            <a:r>
              <a:rPr lang="en-US" sz="600" dirty="0" smtClean="0"/>
              <a:t>R 18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171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219</a:t>
            </a:r>
            <a:endParaRPr lang="en-US" sz="6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Deep</a:t>
            </a:r>
            <a:br>
              <a:rPr lang="en-US" sz="600" b="1" dirty="0" smtClean="0"/>
            </a:br>
            <a:r>
              <a:rPr lang="en-US" sz="600" b="1" dirty="0" smtClean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43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61</a:t>
            </a:r>
            <a:endParaRPr lang="en-US" sz="6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Tech</a:t>
            </a:r>
            <a:br>
              <a:rPr lang="en-US" sz="600" b="1" dirty="0" smtClean="0"/>
            </a:br>
            <a:r>
              <a:rPr lang="en-US" sz="600" b="1" dirty="0" smtClean="0"/>
              <a:t>Red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76</a:t>
            </a:r>
            <a:endParaRPr lang="en-US" sz="6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Zest</a:t>
            </a:r>
            <a:br>
              <a:rPr lang="en-US" sz="600" b="1" dirty="0" smtClean="0"/>
            </a:br>
            <a:r>
              <a:rPr lang="en-US" sz="600" b="1" dirty="0" smtClean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149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230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</a:t>
            </a:r>
            <a:r>
              <a:rPr lang="en-US" sz="600" b="1" dirty="0" smtClean="0"/>
              <a:t>Blue</a:t>
            </a:r>
            <a:r>
              <a:rPr lang="en-US" sz="600" dirty="0" smtClean="0"/>
              <a:t> (-50%)</a:t>
            </a:r>
            <a:endParaRPr lang="en-US" sz="600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184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214</a:t>
            </a:r>
            <a:endParaRPr lang="en-US" sz="6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  <a:r>
              <a:rPr lang="en-US" sz="600" dirty="0" smtClean="0"/>
              <a:t> </a:t>
            </a:r>
            <a:r>
              <a:rPr lang="en-US" sz="600" dirty="0"/>
              <a:t>(-50%)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213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237</a:t>
            </a:r>
            <a:endParaRPr lang="en-US" sz="6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109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204</a:t>
            </a:r>
            <a:endParaRPr lang="en-US" sz="6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Orange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39</a:t>
            </a:r>
            <a:endParaRPr lang="en-US" sz="6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Purple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57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186</a:t>
            </a:r>
            <a:endParaRPr lang="en-US" sz="6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Green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195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123</a:t>
            </a:r>
            <a:endParaRPr lang="en-US" sz="6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107</a:t>
            </a:r>
            <a:endParaRPr lang="en-US" sz="6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153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156</a:t>
            </a:r>
            <a:endParaRPr lang="en-US" sz="60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209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208</a:t>
            </a:r>
            <a:endParaRPr lang="en-US" sz="6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Light</a:t>
            </a:r>
            <a:br>
              <a:rPr lang="en-US" sz="600" b="1" dirty="0" smtClean="0"/>
            </a:b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128</a:t>
            </a:r>
            <a:endParaRPr lang="en-US" sz="6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134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100</a:t>
            </a:r>
            <a:endParaRPr lang="en-US" sz="6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Primary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Infographic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Secondary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71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167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n-US/docs/Web/HTTP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1828800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STATUS CODES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15377" y="3996267"/>
            <a:ext cx="6987645" cy="13885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By</a:t>
            </a:r>
          </a:p>
          <a:p>
            <a:r>
              <a:rPr lang="en-US" smtClean="0"/>
              <a:t>Nikhila Ravipudi</a:t>
            </a:r>
          </a:p>
          <a:p>
            <a:r>
              <a:rPr lang="en-US" smtClean="0"/>
              <a:t>Shyam Prasad reddy Bachu</a:t>
            </a:r>
          </a:p>
          <a:p>
            <a:r>
              <a:rPr lang="en-US" smtClean="0"/>
              <a:t>Naga Sindhu Pullela</a:t>
            </a:r>
          </a:p>
          <a:p>
            <a:r>
              <a:rPr lang="en-US" smtClean="0"/>
              <a:t>Supreetham B V 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32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6">
            <a:extLst>
              <a:ext uri="{FF2B5EF4-FFF2-40B4-BE49-F238E27FC236}">
                <a16:creationId xmlns="" xmlns:a16="http://schemas.microsoft.com/office/drawing/2014/main" id="{6994C059-9A87-492E-A91D-5F48C969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00704" flipH="1" flipV="1">
            <a:off x="6439192" y="3206276"/>
            <a:ext cx="776515" cy="156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581400"/>
            <a:ext cx="5943600" cy="29904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9263" y="847744"/>
            <a:ext cx="1172096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6" algn="just"/>
            <a:r>
              <a:rPr lang="en-US" sz="3200" b="1" u="sng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Status code?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search engine or website visitor makes a request to a web server, a three digit HTTP Response Status</a:t>
            </a:r>
          </a:p>
          <a:p>
            <a:pPr algn="just"/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Code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returned. This code indicates what happened with request.</a:t>
            </a:r>
            <a:endParaRPr lang="en-US" sz="2000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 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status codes indicate whether a specific 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request has been successfully 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</a:t>
            </a: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70774" y="887101"/>
            <a:ext cx="10515600" cy="65836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1XX -Information Response</a:t>
            </a:r>
            <a:br>
              <a:rPr lang="en-US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7143" y="2075502"/>
            <a:ext cx="10515600" cy="47824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web server responds with a 1xx HTTP status code in the response when the received request is under processing by the server and these codes are kind of acknowledgement to the client.</a:t>
            </a:r>
          </a:p>
          <a:p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 Continue: </a:t>
            </a:r>
          </a:p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has received the initial part of the request, and the client can continue with the remainder of its request.       </a:t>
            </a:r>
          </a:p>
          <a:p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101 Switching Protocols :       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code indicates the protocol the server is switching to as requested by a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which sent the message including the Upgrade request header.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0200" y="12103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u="sng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1XX -Information Response</a:t>
            </a:r>
            <a:br>
              <a:rPr lang="en-US" sz="3600" b="1" u="sng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93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8435E929-8472-4392-B238-F5711B378949}"/>
              </a:ext>
            </a:extLst>
          </p:cNvPr>
          <p:cNvSpPr txBox="1">
            <a:spLocks/>
          </p:cNvSpPr>
          <p:nvPr/>
        </p:nvSpPr>
        <p:spPr>
          <a:xfrm>
            <a:off x="1676400" y="914400"/>
            <a:ext cx="10018713" cy="1752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b="1" u="sng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2XX Success Information</a:t>
            </a:r>
            <a:r>
              <a:rPr lang="en-US" sz="360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A951DE7-8C01-44E0-910D-922DEF8F89C2}"/>
              </a:ext>
            </a:extLst>
          </p:cNvPr>
          <p:cNvSpPr txBox="1">
            <a:spLocks/>
          </p:cNvSpPr>
          <p:nvPr/>
        </p:nvSpPr>
        <p:spPr>
          <a:xfrm>
            <a:off x="832877" y="1472227"/>
            <a:ext cx="10515600" cy="53857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 status code of 2xx series in the server response indicates that the request from the client is received and processed successfully by the server.</a:t>
            </a:r>
          </a:p>
          <a:p>
            <a:pPr algn="just"/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200 OK:</a:t>
            </a:r>
          </a:p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client's request was successful and the server's response contains the requested data. This is the default status code.</a:t>
            </a:r>
          </a:p>
          <a:p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 Created:</a:t>
            </a:r>
          </a:p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status code indicates that the server completed the received request from the client and created a new resource based on the received request.</a:t>
            </a:r>
          </a:p>
          <a:p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 Accepted:</a:t>
            </a:r>
          </a:p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request is accepted for processing, but the processing is not complete.</a:t>
            </a:r>
          </a:p>
          <a:p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2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62000" y="914400"/>
            <a:ext cx="10515600" cy="55011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203 Non-Authoritative Information:</a:t>
            </a:r>
          </a:p>
          <a:p>
            <a:pPr algn="just">
              <a:lnSpc>
                <a:spcPct val="110000"/>
              </a:lnSpc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in the entity header is from a local or third-party copy, not from the original server.</a:t>
            </a:r>
          </a:p>
          <a:p>
            <a:pPr algn="just">
              <a:lnSpc>
                <a:spcPct val="110000"/>
              </a:lnSpc>
            </a:pPr>
            <a:endParaRPr lang="en-US" sz="2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204 No Content:</a:t>
            </a:r>
          </a:p>
          <a:p>
            <a:pPr algn="just">
              <a:lnSpc>
                <a:spcPct val="110000"/>
              </a:lnSpc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status code and a header are given in the response, but there is no entity-body in the reply.</a:t>
            </a:r>
          </a:p>
          <a:p>
            <a:pPr algn="just">
              <a:lnSpc>
                <a:spcPct val="110000"/>
              </a:lnSpc>
            </a:pPr>
            <a:endParaRPr lang="en-US" sz="2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205 Reset Content:</a:t>
            </a:r>
          </a:p>
          <a:p>
            <a:pPr algn="just">
              <a:lnSpc>
                <a:spcPct val="110000"/>
              </a:lnSpc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browser should clear the form used for this transaction for additional input.</a:t>
            </a:r>
          </a:p>
          <a:p>
            <a:pPr algn="just">
              <a:lnSpc>
                <a:spcPct val="110000"/>
              </a:lnSpc>
            </a:pPr>
            <a:endParaRPr lang="en-US" sz="2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206 Partial Content:</a:t>
            </a:r>
          </a:p>
          <a:p>
            <a:pPr algn="just">
              <a:lnSpc>
                <a:spcPct val="110000"/>
              </a:lnSpc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is returning partial data of the size requested. Used in response to a request specifying a Range header. The server must specify the range included in the response with the Content-Range header.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8915400" cy="5150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5600" y="457200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200 Status code </a:t>
            </a:r>
            <a:endParaRPr lang="en-US" sz="2800" b="1" u="sng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37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thank you differently"/>
          <p:cNvSpPr>
            <a:spLocks noChangeAspect="1" noChangeArrowheads="1"/>
          </p:cNvSpPr>
          <p:nvPr/>
        </p:nvSpPr>
        <p:spPr bwMode="auto">
          <a:xfrm>
            <a:off x="5029200" y="1736765"/>
            <a:ext cx="3733800" cy="373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990600"/>
            <a:ext cx="8001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02739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65</TotalTime>
  <Words>360</Words>
  <Application>Microsoft Office PowerPoint</Application>
  <PresentationFormat>Widescreen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Georgia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Bachu, Shyam Prasad Reddy</dc:creator>
  <cp:lastModifiedBy>Bachu, Shyam Prasad Reddy</cp:lastModifiedBy>
  <cp:revision>9</cp:revision>
  <dcterms:created xsi:type="dcterms:W3CDTF">2018-05-23T13:11:30Z</dcterms:created>
  <dcterms:modified xsi:type="dcterms:W3CDTF">2018-05-23T14:17:21Z</dcterms:modified>
</cp:coreProperties>
</file>